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1"/>
  </p:notesMasterIdLst>
  <p:handoutMasterIdLst>
    <p:handoutMasterId r:id="rId12"/>
  </p:handoutMasterIdLst>
  <p:sldIdLst>
    <p:sldId id="309" r:id="rId2"/>
    <p:sldId id="354" r:id="rId3"/>
    <p:sldId id="355" r:id="rId4"/>
    <p:sldId id="356" r:id="rId5"/>
    <p:sldId id="357" r:id="rId6"/>
    <p:sldId id="358" r:id="rId7"/>
    <p:sldId id="359" r:id="rId8"/>
    <p:sldId id="360" r:id="rId9"/>
    <p:sldId id="349" r:id="rId10"/>
  </p:sldIdLst>
  <p:sldSz cx="9144000" cy="6858000" type="screen4x3"/>
  <p:notesSz cx="9296400" cy="7010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696" userDrawn="1">
          <p15:clr>
            <a:srgbClr val="A4A3A4"/>
          </p15:clr>
        </p15:guide>
        <p15:guide id="2" pos="2880">
          <p15:clr>
            <a:srgbClr val="A4A3A4"/>
          </p15:clr>
        </p15:guide>
      </p15:sldGuideLst>
    </p:ext>
    <p:ext uri="{2D200454-40CA-4A62-9FC3-DE9A4176ACB9}">
      <p15:notesGuideLst xmlns="" xmlns:p15="http://schemas.microsoft.com/office/powerpoint/2012/main">
        <p15:guide id="1" orient="horz" pos="2208" userDrawn="1">
          <p15:clr>
            <a:srgbClr val="A4A3A4"/>
          </p15:clr>
        </p15:guide>
        <p15:guide id="2" pos="29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FF33CC"/>
    <a:srgbClr val="66FFFF"/>
    <a:srgbClr val="FFFFFF"/>
    <a:srgbClr val="FF6600"/>
    <a:srgbClr val="CFEFFD"/>
    <a:srgbClr val="FFDCB9"/>
    <a:srgbClr val="009900"/>
    <a:srgbClr val="FAFD00"/>
    <a:srgbClr val="C593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88" autoAdjust="0"/>
    <p:restoredTop sz="79367" autoAdjust="0"/>
  </p:normalViewPr>
  <p:slideViewPr>
    <p:cSldViewPr snapToGrid="0">
      <p:cViewPr varScale="1">
        <p:scale>
          <a:sx n="78" d="100"/>
          <a:sy n="78" d="100"/>
        </p:scale>
        <p:origin x="-2248" y="-112"/>
      </p:cViewPr>
      <p:guideLst>
        <p:guide orient="horz" pos="69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702" y="1926"/>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pPr>
              <a:defRPr/>
            </a:pPr>
            <a:fld id="{208EFB8F-9263-405B-A0FF-1642ADE1118C}" type="slidenum">
              <a:rPr lang="en-US" altLang="en-US"/>
              <a:pPr>
                <a:defRPr/>
              </a:pPr>
              <a:t>‹#›</a:t>
            </a:fld>
            <a:endParaRPr lang="en-US" altLang="en-US" dirty="0"/>
          </a:p>
        </p:txBody>
      </p:sp>
    </p:spTree>
    <p:extLst>
      <p:ext uri="{BB962C8B-B14F-4D97-AF65-F5344CB8AC3E}">
        <p14:creationId xmlns:p14="http://schemas.microsoft.com/office/powerpoint/2010/main" val="36503816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22532"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9640" y="3329940"/>
            <a:ext cx="7437120" cy="3154680"/>
          </a:xfrm>
          <a:prstGeom prst="rect">
            <a:avLst/>
          </a:prstGeom>
          <a:noFill/>
          <a:ln>
            <a:noFill/>
          </a:ln>
          <a:effectLst/>
          <a:extLst/>
        </p:spPr>
        <p:txBody>
          <a:bodyPr vert="horz" wrap="square" lIns="91723" tIns="45862" rIns="91723" bIns="45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pPr>
              <a:defRPr/>
            </a:pPr>
            <a:fld id="{EC546FEB-ECF4-4B47-8222-7BD374DE7D96}" type="slidenum">
              <a:rPr lang="en-US" altLang="en-US"/>
              <a:pPr>
                <a:defRPr/>
              </a:pPr>
              <a:t>‹#›</a:t>
            </a:fld>
            <a:endParaRPr lang="en-US" altLang="en-US" dirty="0"/>
          </a:p>
        </p:txBody>
      </p:sp>
    </p:spTree>
    <p:extLst>
      <p:ext uri="{BB962C8B-B14F-4D97-AF65-F5344CB8AC3E}">
        <p14:creationId xmlns:p14="http://schemas.microsoft.com/office/powerpoint/2010/main" val="11594934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p:spPr>
        <p:txBody>
          <a:bodyPr/>
          <a:lstStyle/>
          <a:p>
            <a:r>
              <a:rPr lang="en-US" dirty="0" smtClean="0"/>
              <a:t>Slide Ex-30a.1  </a:t>
            </a:r>
          </a:p>
          <a:p>
            <a:endParaRPr lang="en-US" dirty="0" smtClean="0"/>
          </a:p>
          <a:p>
            <a:r>
              <a:rPr lang="en-US" dirty="0" smtClean="0"/>
              <a:t>Title slide with main task.</a:t>
            </a:r>
          </a:p>
        </p:txBody>
      </p:sp>
      <p:sp>
        <p:nvSpPr>
          <p:cNvPr id="23556" name="Slide Number Placeholder 3"/>
          <p:cNvSpPr>
            <a:spLocks noGrp="1"/>
          </p:cNvSpPr>
          <p:nvPr>
            <p:ph type="sldNum" sz="quarter" idx="5"/>
          </p:nvPr>
        </p:nvSpPr>
        <p:spPr>
          <a:noFill/>
          <a:ln>
            <a:miter lim="800000"/>
            <a:headEnd/>
            <a:tailEnd/>
          </a:ln>
        </p:spPr>
        <p:txBody>
          <a:bodyPr/>
          <a:lstStyle/>
          <a:p>
            <a:fld id="{DA616F0A-285F-4723-B904-AC684BDD0CF0}" type="slidenum">
              <a:rPr lang="en-US" altLang="en-US" smtClean="0"/>
              <a:pPr/>
              <a:t>1</a:t>
            </a:fld>
            <a:endParaRPr lang="en-US" altLang="en-US" dirty="0" smtClean="0"/>
          </a:p>
        </p:txBody>
      </p:sp>
    </p:spTree>
    <p:extLst>
      <p:ext uri="{BB962C8B-B14F-4D97-AF65-F5344CB8AC3E}">
        <p14:creationId xmlns:p14="http://schemas.microsoft.com/office/powerpoint/2010/main" val="2016435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Gives the objective – to get the volume of gas we hope to get to the surface and sell. The value of the gas we sell minus all the costs indicates how much profit our company makes, if any.</a:t>
            </a:r>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2</a:t>
            </a:fld>
            <a:endParaRPr lang="en-US" altLang="en-US" dirty="0"/>
          </a:p>
        </p:txBody>
      </p:sp>
    </p:spTree>
    <p:extLst>
      <p:ext uri="{BB962C8B-B14F-4D97-AF65-F5344CB8AC3E}">
        <p14:creationId xmlns:p14="http://schemas.microsoft.com/office/powerpoint/2010/main" val="3079726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The students are to work on three (3)</a:t>
            </a:r>
            <a:r>
              <a:rPr lang="en-US" baseline="0" dirty="0" smtClean="0"/>
              <a:t> </a:t>
            </a:r>
            <a:r>
              <a:rPr lang="en-US" dirty="0" smtClean="0"/>
              <a:t>estimates:</a:t>
            </a:r>
          </a:p>
          <a:p>
            <a:pPr marL="914400" lvl="1" indent="-457200" eaLnBrk="1" hangingPunct="1">
              <a:spcBef>
                <a:spcPct val="55000"/>
              </a:spcBef>
              <a:buFont typeface="+mj-lt"/>
              <a:buAutoNum type="arabicPeriod"/>
              <a:tabLst>
                <a:tab pos="688975" algn="l"/>
                <a:tab pos="1203325" algn="l"/>
                <a:tab pos="1547813" algn="l"/>
              </a:tabLst>
            </a:pPr>
            <a:r>
              <a:rPr lang="en-US" altLang="en-US" sz="2200" dirty="0" smtClean="0">
                <a:latin typeface="Verdana" panose="020B0604030504040204" pitchFamily="34" charset="0"/>
              </a:rPr>
              <a:t>A “most likely” case (best “educated” guess)</a:t>
            </a:r>
          </a:p>
          <a:p>
            <a:pPr marL="914400" lvl="1" indent="-457200" eaLnBrk="1" hangingPunct="1">
              <a:spcBef>
                <a:spcPct val="55000"/>
              </a:spcBef>
              <a:buFont typeface="+mj-lt"/>
              <a:buAutoNum type="arabicPeriod"/>
              <a:tabLst>
                <a:tab pos="688975" algn="l"/>
                <a:tab pos="1203325" algn="l"/>
                <a:tab pos="1547813" algn="l"/>
              </a:tabLst>
            </a:pPr>
            <a:r>
              <a:rPr lang="en-US" altLang="en-US" sz="2200" dirty="0" smtClean="0">
                <a:latin typeface="Verdana" panose="020B0604030504040204" pitchFamily="34" charset="0"/>
              </a:rPr>
              <a:t>A minimum (low-side) case – it could be as small as…</a:t>
            </a:r>
          </a:p>
          <a:p>
            <a:pPr marL="914400" lvl="1" indent="-457200" eaLnBrk="1" hangingPunct="1">
              <a:spcBef>
                <a:spcPct val="55000"/>
              </a:spcBef>
              <a:buFont typeface="+mj-lt"/>
              <a:buAutoNum type="arabicPeriod"/>
              <a:tabLst>
                <a:tab pos="688975" algn="l"/>
                <a:tab pos="1203325" algn="l"/>
                <a:tab pos="1547813" algn="l"/>
              </a:tabLst>
            </a:pPr>
            <a:r>
              <a:rPr lang="en-US" altLang="en-US" sz="2200" dirty="0" smtClean="0">
                <a:latin typeface="Verdana" panose="020B0604030504040204" pitchFamily="34" charset="0"/>
              </a:rPr>
              <a:t>A maximum (high-side) case – it could be as large as...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3</a:t>
            </a:fld>
            <a:endParaRPr lang="en-US" altLang="en-US" dirty="0"/>
          </a:p>
        </p:txBody>
      </p:sp>
    </p:spTree>
    <p:extLst>
      <p:ext uri="{BB962C8B-B14F-4D97-AF65-F5344CB8AC3E}">
        <p14:creationId xmlns:p14="http://schemas.microsoft.com/office/powerpoint/2010/main" val="2899735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map shows the edges of the field for a most likely case. The grey area is where the top reservoir (TOL horizon) is shallower than the mapped GWC (gas-water contact).</a:t>
            </a:r>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4</a:t>
            </a:fld>
            <a:endParaRPr lang="en-US" altLang="en-US" dirty="0"/>
          </a:p>
        </p:txBody>
      </p:sp>
    </p:spTree>
    <p:extLst>
      <p:ext uri="{BB962C8B-B14F-4D97-AF65-F5344CB8AC3E}">
        <p14:creationId xmlns:p14="http://schemas.microsoft.com/office/powerpoint/2010/main" val="862884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The reservoir was subdivided into a lower, middle and upper unit (zone).</a:t>
            </a:r>
            <a:r>
              <a:rPr lang="en-US" baseline="0" dirty="0" smtClean="0"/>
              <a:t> </a:t>
            </a:r>
            <a:r>
              <a:rPr lang="en-US" dirty="0" smtClean="0"/>
              <a:t>The</a:t>
            </a:r>
            <a:r>
              <a:rPr lang="en-US" baseline="0" dirty="0" smtClean="0"/>
              <a:t> EODs (environments of deposition) for each unit was predicted. Colors indicate the stack of EODs at each location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DP = delta plain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DF = delta front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     F   = fluvial</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For example, yellow indicates the upper unit is DP, the middle unit is DP and the lower unit is F.</a:t>
            </a:r>
            <a:endParaRPr lang="en-US" dirty="0" smtClean="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5</a:t>
            </a:fld>
            <a:endParaRPr lang="en-US" altLang="en-US" dirty="0"/>
          </a:p>
        </p:txBody>
      </p:sp>
    </p:spTree>
    <p:extLst>
      <p:ext uri="{BB962C8B-B14F-4D97-AF65-F5344CB8AC3E}">
        <p14:creationId xmlns:p14="http://schemas.microsoft.com/office/powerpoint/2010/main" val="973094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Based on Figure 3 and the N:G and porosity assigned to each EOD, this map shows the product of N:G times the porosity.</a:t>
            </a:r>
            <a:r>
              <a:rPr lang="en-US" baseline="0" dirty="0" smtClean="0"/>
              <a:t> </a:t>
            </a:r>
            <a:r>
              <a:rPr lang="en-US" dirty="0" smtClean="0"/>
              <a:t>Students use the colors on this map to get three (3) estimates of the field-wide </a:t>
            </a:r>
            <a:r>
              <a:rPr lang="en-US" u="sng" dirty="0" smtClean="0"/>
              <a:t>average</a:t>
            </a:r>
            <a:r>
              <a:rPr lang="en-US" u="none" dirty="0" smtClean="0"/>
              <a:t> (</a:t>
            </a:r>
            <a:r>
              <a:rPr lang="en-US" dirty="0" smtClean="0"/>
              <a:t>N:G * porosity).</a:t>
            </a:r>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6</a:t>
            </a:fld>
            <a:endParaRPr lang="en-US" altLang="en-US" dirty="0"/>
          </a:p>
        </p:txBody>
      </p:sp>
    </p:spTree>
    <p:extLst>
      <p:ext uri="{BB962C8B-B14F-4D97-AF65-F5344CB8AC3E}">
        <p14:creationId xmlns:p14="http://schemas.microsoft.com/office/powerpoint/2010/main" val="2750255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This map shows the two-way time thickness for the portion of the reservoir containing gas.</a:t>
            </a:r>
            <a:r>
              <a:rPr lang="en-US" baseline="0" dirty="0" smtClean="0"/>
              <a:t> </a:t>
            </a:r>
            <a:r>
              <a:rPr lang="en-US" dirty="0" smtClean="0"/>
              <a:t>The grey area indicates where the</a:t>
            </a:r>
            <a:r>
              <a:rPr lang="en-US" baseline="0" dirty="0" smtClean="0"/>
              <a:t> top of the reservoir is below the GWC, and so has brine in the pores.</a:t>
            </a:r>
            <a:endParaRPr lang="en-US" dirty="0" smtClean="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7</a:t>
            </a:fld>
            <a:endParaRPr lang="en-US" altLang="en-US" dirty="0"/>
          </a:p>
        </p:txBody>
      </p:sp>
    </p:spTree>
    <p:extLst>
      <p:ext uri="{BB962C8B-B14F-4D97-AF65-F5344CB8AC3E}">
        <p14:creationId xmlns:p14="http://schemas.microsoft.com/office/powerpoint/2010/main" val="3957379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The computation sheet for recording numbers and calculating the recoverable gas at surface conditions.</a:t>
            </a:r>
            <a:r>
              <a:rPr lang="en-US" baseline="0" dirty="0" smtClean="0"/>
              <a:t> </a:t>
            </a:r>
            <a:r>
              <a:rPr lang="en-US" dirty="0" smtClean="0"/>
              <a:t>In row 8, the units are billion cubic feet (</a:t>
            </a:r>
            <a:r>
              <a:rPr lang="en-US" dirty="0" err="1" smtClean="0"/>
              <a:t>Bcf</a:t>
            </a:r>
            <a:r>
              <a:rPr lang="en-US" dirty="0" smtClean="0"/>
              <a:t>).</a:t>
            </a:r>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8</a:t>
            </a:fld>
            <a:endParaRPr lang="en-US" altLang="en-US" dirty="0"/>
          </a:p>
        </p:txBody>
      </p:sp>
    </p:spTree>
    <p:extLst>
      <p:ext uri="{BB962C8B-B14F-4D97-AF65-F5344CB8AC3E}">
        <p14:creationId xmlns:p14="http://schemas.microsoft.com/office/powerpoint/2010/main" val="3029612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0"/>
              </a:spcBef>
              <a:spcAft>
                <a:spcPct val="0"/>
              </a:spcAft>
              <a:buClrTx/>
              <a:buSzTx/>
              <a:buFontTx/>
              <a:buNone/>
              <a:tabLst/>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C546FEB-ECF4-4B47-8222-7BD374DE7D96}" type="slidenum">
              <a:rPr lang="en-US" altLang="en-US" smtClean="0"/>
              <a:pPr>
                <a:defRPr/>
              </a:pPr>
              <a:t>9</a:t>
            </a:fld>
            <a:endParaRPr lang="en-US" altLang="en-US" dirty="0"/>
          </a:p>
        </p:txBody>
      </p:sp>
    </p:spTree>
    <p:extLst>
      <p:ext uri="{BB962C8B-B14F-4D97-AF65-F5344CB8AC3E}">
        <p14:creationId xmlns:p14="http://schemas.microsoft.com/office/powerpoint/2010/main" val="384182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1794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5"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pPr>
              <a:defRPr/>
            </a:pPr>
            <a:endParaRPr lang="en-US" dirty="0"/>
          </a:p>
        </p:txBody>
      </p:sp>
      <p:pic>
        <p:nvPicPr>
          <p:cNvPr id="1031" name="Picture 2"/>
          <p:cNvPicPr>
            <a:picLocks noChangeAspect="1" noChangeArrowheads="1"/>
          </p:cNvPicPr>
          <p:nvPr userDrawn="1"/>
        </p:nvPicPr>
        <p:blipFill>
          <a:blip r:embed="rId6"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7"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defRPr/>
            </a:pPr>
            <a:fld id="{4E516FF7-73EC-4CEF-ADC0-8325B11964C7}" type="slidenum">
              <a:rPr lang="en-US" altLang="en-US" sz="1100">
                <a:latin typeface="Verdana" pitchFamily="34" charset="0"/>
              </a:rPr>
              <a:pPr eaLnBrk="1" hangingPunct="1">
                <a:defRPr/>
              </a:pPr>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pPr>
              <a:defRPr/>
            </a:pPr>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en-US" altLang="en-US" dirty="0" smtClean="0"/>
              <a:t>Exercise 30a</a:t>
            </a:r>
          </a:p>
        </p:txBody>
      </p:sp>
      <p:grpSp>
        <p:nvGrpSpPr>
          <p:cNvPr id="2058" name="Group 14"/>
          <p:cNvGrpSpPr>
            <a:grpSpLocks/>
          </p:cNvGrpSpPr>
          <p:nvPr/>
        </p:nvGrpSpPr>
        <p:grpSpPr bwMode="auto">
          <a:xfrm>
            <a:off x="479686" y="1222375"/>
            <a:ext cx="8124668" cy="765175"/>
            <a:chOff x="1104900" y="1266092"/>
            <a:chExt cx="6924675" cy="764931"/>
          </a:xfrm>
        </p:grpSpPr>
        <p:sp>
          <p:nvSpPr>
            <p:cNvPr id="16" name="Rectangle 15"/>
            <p:cNvSpPr/>
            <p:nvPr/>
          </p:nvSpPr>
          <p:spPr>
            <a:xfrm>
              <a:off x="1104900" y="1266092"/>
              <a:ext cx="692467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2060" name="WordArt 7"/>
            <p:cNvSpPr>
              <a:spLocks noChangeArrowheads="1" noChangeShapeType="1" noTextEdit="1"/>
            </p:cNvSpPr>
            <p:nvPr/>
          </p:nvSpPr>
          <p:spPr bwMode="auto">
            <a:xfrm>
              <a:off x="1383116" y="1404517"/>
              <a:ext cx="6431113" cy="527050"/>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Estimating Ultimate Recovery </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sp>
        <p:nvSpPr>
          <p:cNvPr id="27" name="TextBox 26"/>
          <p:cNvSpPr txBox="1"/>
          <p:nvPr/>
        </p:nvSpPr>
        <p:spPr>
          <a:xfrm>
            <a:off x="268014" y="2437042"/>
            <a:ext cx="3106953" cy="1754326"/>
          </a:xfrm>
          <a:prstGeom prst="rect">
            <a:avLst/>
          </a:prstGeom>
          <a:noFill/>
        </p:spPr>
        <p:txBody>
          <a:bodyPr wrap="square" rtlCol="0">
            <a:spAutoFit/>
          </a:bodyPr>
          <a:lstStyle/>
          <a:p>
            <a:pPr algn="ctr"/>
            <a:r>
              <a:rPr lang="en-US" sz="3600" dirty="0" smtClean="0">
                <a:latin typeface="Comic Sans MS" pitchFamily="66" charset="0"/>
              </a:rPr>
              <a:t>Estimating</a:t>
            </a:r>
          </a:p>
          <a:p>
            <a:pPr algn="ctr"/>
            <a:r>
              <a:rPr lang="en-US" sz="3600" dirty="0" smtClean="0">
                <a:latin typeface="Comic Sans MS" pitchFamily="66" charset="0"/>
              </a:rPr>
              <a:t>Ultimate Recovery</a:t>
            </a:r>
            <a:endParaRPr lang="en-US" sz="4400" dirty="0">
              <a:latin typeface="Comic Sans MS" pitchFamily="66" charset="0"/>
            </a:endParaRPr>
          </a:p>
        </p:txBody>
      </p:sp>
      <p:sp>
        <p:nvSpPr>
          <p:cNvPr id="68" name="Text Box 5"/>
          <p:cNvSpPr txBox="1">
            <a:spLocks noChangeArrowheads="1"/>
          </p:cNvSpPr>
          <p:nvPr/>
        </p:nvSpPr>
        <p:spPr bwMode="auto">
          <a:xfrm>
            <a:off x="451425" y="4915994"/>
            <a:ext cx="8395691" cy="1215717"/>
          </a:xfrm>
          <a:prstGeom prst="rect">
            <a:avLst/>
          </a:prstGeom>
          <a:noFill/>
          <a:ln w="9525">
            <a:noFill/>
            <a:miter lim="800000"/>
            <a:headEnd/>
            <a:tailEnd/>
          </a:ln>
          <a:effectLst/>
        </p:spPr>
        <p:txBody>
          <a:bodyPr wrap="square">
            <a:spAutoFit/>
          </a:bodyPr>
          <a:lstStyle/>
          <a:p>
            <a:pPr>
              <a:lnSpc>
                <a:spcPct val="95000"/>
              </a:lnSpc>
              <a:spcBef>
                <a:spcPct val="30000"/>
              </a:spcBef>
            </a:pPr>
            <a:r>
              <a:rPr lang="en-US" sz="2000" b="1" dirty="0">
                <a:solidFill>
                  <a:srgbClr val="0033CC"/>
                </a:solidFill>
                <a:latin typeface="Verdana" pitchFamily="34" charset="0"/>
              </a:rPr>
              <a:t>Your Task:</a:t>
            </a:r>
          </a:p>
          <a:p>
            <a:pPr>
              <a:lnSpc>
                <a:spcPct val="95000"/>
              </a:lnSpc>
              <a:spcBef>
                <a:spcPct val="30000"/>
              </a:spcBef>
            </a:pPr>
            <a:endParaRPr lang="en-US" sz="800" b="1" dirty="0">
              <a:latin typeface="Verdana" pitchFamily="34" charset="0"/>
            </a:endParaRPr>
          </a:p>
          <a:p>
            <a:pPr marL="690563" lvl="1" indent="-233363">
              <a:lnSpc>
                <a:spcPct val="95000"/>
              </a:lnSpc>
              <a:spcBef>
                <a:spcPct val="30000"/>
              </a:spcBef>
              <a:buFontTx/>
              <a:buChar char="•"/>
            </a:pPr>
            <a:r>
              <a:rPr lang="en-US" altLang="en-US" sz="2000" dirty="0" smtClean="0">
                <a:latin typeface="Verdana" panose="020B0604030504040204" pitchFamily="34" charset="0"/>
              </a:rPr>
              <a:t>Develop a (1) most likely, (2) minimum and (3) maximum volume of gas that can be brought to the surface and sold</a:t>
            </a:r>
            <a:r>
              <a:rPr lang="en-US" sz="2000" dirty="0" smtClean="0">
                <a:latin typeface="Arial"/>
                <a:ea typeface="Times New Roman"/>
                <a:cs typeface="Times New Roman"/>
              </a:rPr>
              <a:t>.</a:t>
            </a:r>
            <a:endParaRPr lang="en-US" sz="2000" dirty="0">
              <a:latin typeface="Verdana" pitchFamily="34" charset="0"/>
            </a:endParaRPr>
          </a:p>
        </p:txBody>
      </p:sp>
      <p:pic>
        <p:nvPicPr>
          <p:cNvPr id="15" name="Picture 11"/>
          <p:cNvPicPr>
            <a:picLocks noChangeAspect="1" noChangeArrowheads="1"/>
          </p:cNvPicPr>
          <p:nvPr/>
        </p:nvPicPr>
        <p:blipFill rotWithShape="1">
          <a:blip r:embed="rId3">
            <a:extLst>
              <a:ext uri="{28A0092B-C50C-407E-A947-70E740481C1C}">
                <a14:useLocalDpi xmlns:a14="http://schemas.microsoft.com/office/drawing/2010/main" val="0"/>
              </a:ext>
            </a:extLst>
          </a:blip>
          <a:srcRect l="12459" t="26721" r="31013" b="16843"/>
          <a:stretch/>
        </p:blipFill>
        <p:spPr bwMode="auto">
          <a:xfrm>
            <a:off x="3113592" y="2639028"/>
            <a:ext cx="4097436" cy="252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9"/>
          <p:cNvSpPr txBox="1">
            <a:spLocks noChangeArrowheads="1"/>
          </p:cNvSpPr>
          <p:nvPr/>
        </p:nvSpPr>
        <p:spPr bwMode="auto">
          <a:xfrm>
            <a:off x="7879730" y="3283996"/>
            <a:ext cx="120639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dirty="0">
                <a:latin typeface="Verdana" panose="020B0604030504040204" pitchFamily="34" charset="0"/>
              </a:rPr>
              <a:t>Time </a:t>
            </a:r>
            <a:r>
              <a:rPr lang="en-US" altLang="en-US" sz="1400" b="1" dirty="0" smtClean="0">
                <a:latin typeface="Verdana" panose="020B0604030504040204" pitchFamily="34" charset="0"/>
              </a:rPr>
              <a:t>Thickness</a:t>
            </a:r>
          </a:p>
          <a:p>
            <a:pPr algn="ctr" eaLnBrk="1" hangingPunct="1"/>
            <a:r>
              <a:rPr lang="en-US" altLang="en-US" sz="1400" b="1" dirty="0" smtClean="0">
                <a:latin typeface="Verdana" panose="020B0604030504040204" pitchFamily="34" charset="0"/>
              </a:rPr>
              <a:t>in ms</a:t>
            </a:r>
            <a:endParaRPr lang="en-US" altLang="en-US" sz="1400" b="1" dirty="0">
              <a:latin typeface="Verdana" panose="020B0604030504040204" pitchFamily="34" charset="0"/>
            </a:endParaRPr>
          </a:p>
        </p:txBody>
      </p:sp>
      <p:pic>
        <p:nvPicPr>
          <p:cNvPr id="18" name="Picture 13"/>
          <p:cNvPicPr>
            <a:picLocks noChangeAspect="1" noChangeArrowheads="1"/>
          </p:cNvPicPr>
          <p:nvPr/>
        </p:nvPicPr>
        <p:blipFill>
          <a:blip r:embed="rId4">
            <a:extLst>
              <a:ext uri="{28A0092B-C50C-407E-A947-70E740481C1C}">
                <a14:useLocalDpi xmlns:a14="http://schemas.microsoft.com/office/drawing/2010/main" val="0"/>
              </a:ext>
            </a:extLst>
          </a:blip>
          <a:srcRect t="3244" r="5833"/>
          <a:stretch>
            <a:fillRect/>
          </a:stretch>
        </p:blipFill>
        <p:spPr bwMode="auto">
          <a:xfrm>
            <a:off x="7243202" y="2384384"/>
            <a:ext cx="639159" cy="2903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title"/>
          </p:nvPr>
        </p:nvSpPr>
        <p:spPr/>
        <p:txBody>
          <a:bodyPr/>
          <a:lstStyle/>
          <a:p>
            <a:pPr eaLnBrk="1" hangingPunct="1"/>
            <a:r>
              <a:rPr lang="en-US" altLang="en-US" sz="3200" dirty="0" smtClean="0"/>
              <a:t>Exercise 30a</a:t>
            </a:r>
            <a:endParaRPr lang="en-US" altLang="en-US" dirty="0" smtClean="0"/>
          </a:p>
        </p:txBody>
      </p:sp>
      <p:sp>
        <p:nvSpPr>
          <p:cNvPr id="5124" name="Content Placeholder 2"/>
          <p:cNvSpPr>
            <a:spLocks noGrp="1"/>
          </p:cNvSpPr>
          <p:nvPr>
            <p:ph idx="4294967295"/>
          </p:nvPr>
        </p:nvSpPr>
        <p:spPr>
          <a:xfrm>
            <a:off x="648183" y="1135284"/>
            <a:ext cx="8229600" cy="1919288"/>
          </a:xfrm>
        </p:spPr>
        <p:txBody>
          <a:bodyPr/>
          <a:lstStyle/>
          <a:p>
            <a:pPr marL="609600" indent="-609600">
              <a:lnSpc>
                <a:spcPct val="95000"/>
              </a:lnSpc>
              <a:spcBef>
                <a:spcPct val="40000"/>
              </a:spcBef>
              <a:buFontTx/>
              <a:buNone/>
            </a:pPr>
            <a:r>
              <a:rPr lang="en-US" altLang="en-US" b="1" dirty="0" smtClean="0"/>
              <a:t>Objective</a:t>
            </a:r>
          </a:p>
          <a:p>
            <a:pPr marL="347663" indent="0" algn="just">
              <a:buFontTx/>
              <a:buNone/>
            </a:pPr>
            <a:r>
              <a:rPr lang="en-US" altLang="en-US" sz="2400" dirty="0" smtClean="0"/>
              <a:t>You have gathered a lot of information on Barracouta.  Now you need to estimate the ultimate recoverable reserves (EUR) for this undeveloped field. The gas EUR will assign a value to the field (assuming some price for gas in the future). This value will be compared to the costs to first develop and then produce the field. That value minus all the costs gives us the likely profit. If the estimated profit is acceptable, then we can propose proceeding to the field development phase.</a:t>
            </a:r>
          </a:p>
          <a:p>
            <a:pPr marL="609600" indent="-609600">
              <a:buFontTx/>
              <a:buNone/>
            </a:pPr>
            <a:endParaRPr lang="en-US" altLang="en-US" sz="2400" dirty="0" smtClean="0"/>
          </a:p>
          <a:p>
            <a:pPr marL="609600" indent="-609600">
              <a:buFontTx/>
              <a:buNone/>
            </a:pPr>
            <a:endParaRPr lang="en-US" altLang="en-US" sz="2400" dirty="0" smtClean="0"/>
          </a:p>
        </p:txBody>
      </p:sp>
      <p:sp>
        <p:nvSpPr>
          <p:cNvPr id="5125" name="Slide Number Placeholder 4"/>
          <p:cNvSpPr txBox="1">
            <a:spLocks noGrp="1"/>
          </p:cNvSpPr>
          <p:nvPr/>
        </p:nvSpPr>
        <p:spPr bwMode="auto">
          <a:xfrm>
            <a:off x="7953375" y="6429375"/>
            <a:ext cx="792163"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B3E1D808-A426-4CC7-9B2B-BB736CA4760A}" type="slidenum">
              <a:rPr lang="en-US" altLang="en-US" sz="1400">
                <a:solidFill>
                  <a:srgbClr val="66FFFF"/>
                </a:solidFill>
                <a:latin typeface="Verdana" panose="020B0604030504040204" pitchFamily="34" charset="0"/>
              </a:rPr>
              <a:pPr algn="r" eaLnBrk="1" hangingPunct="1"/>
              <a:t>2</a:t>
            </a:fld>
            <a:endParaRPr lang="en-US" altLang="en-US" sz="1400" dirty="0">
              <a:solidFill>
                <a:srgbClr val="66FFFF"/>
              </a:solidFill>
              <a:latin typeface="Verdana" panose="020B0604030504040204" pitchFamily="34" charset="0"/>
            </a:endParaRPr>
          </a:p>
        </p:txBody>
      </p:sp>
    </p:spTree>
    <p:extLst>
      <p:ext uri="{BB962C8B-B14F-4D97-AF65-F5344CB8AC3E}">
        <p14:creationId xmlns:p14="http://schemas.microsoft.com/office/powerpoint/2010/main" val="284413272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r>
              <a:rPr lang="en-US" altLang="en-US" sz="3200" dirty="0" smtClean="0"/>
              <a:t>Introduction</a:t>
            </a:r>
          </a:p>
        </p:txBody>
      </p:sp>
      <p:sp>
        <p:nvSpPr>
          <p:cNvPr id="6148" name="Text Box 5"/>
          <p:cNvSpPr txBox="1">
            <a:spLocks noChangeArrowheads="1"/>
          </p:cNvSpPr>
          <p:nvPr/>
        </p:nvSpPr>
        <p:spPr bwMode="auto">
          <a:xfrm>
            <a:off x="371475" y="1489075"/>
            <a:ext cx="7942263" cy="369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tabLst>
                <a:tab pos="688975" algn="l"/>
                <a:tab pos="1547813" algn="l"/>
              </a:tabLst>
              <a:defRPr>
                <a:solidFill>
                  <a:schemeClr val="tx1"/>
                </a:solidFill>
                <a:latin typeface="Arial" panose="020B0604020202020204" pitchFamily="34" charset="0"/>
              </a:defRPr>
            </a:lvl1pPr>
            <a:lvl2pPr marL="800100" indent="-342900" eaLnBrk="0" hangingPunct="0">
              <a:tabLst>
                <a:tab pos="688975" algn="l"/>
                <a:tab pos="1547813" algn="l"/>
              </a:tabLst>
              <a:defRPr>
                <a:solidFill>
                  <a:schemeClr val="tx1"/>
                </a:solidFill>
                <a:latin typeface="Arial" panose="020B0604020202020204" pitchFamily="34" charset="0"/>
              </a:defRPr>
            </a:lvl2pPr>
            <a:lvl3pPr marL="1143000" indent="-228600" eaLnBrk="0" hangingPunct="0">
              <a:tabLst>
                <a:tab pos="688975" algn="l"/>
                <a:tab pos="1547813" algn="l"/>
              </a:tabLst>
              <a:defRPr>
                <a:solidFill>
                  <a:schemeClr val="tx1"/>
                </a:solidFill>
                <a:latin typeface="Arial" panose="020B0604020202020204" pitchFamily="34" charset="0"/>
              </a:defRPr>
            </a:lvl3pPr>
            <a:lvl4pPr marL="1600200" indent="-228600" eaLnBrk="0" hangingPunct="0">
              <a:tabLst>
                <a:tab pos="688975" algn="l"/>
                <a:tab pos="1547813" algn="l"/>
              </a:tabLst>
              <a:defRPr>
                <a:solidFill>
                  <a:schemeClr val="tx1"/>
                </a:solidFill>
                <a:latin typeface="Arial" panose="020B0604020202020204" pitchFamily="34" charset="0"/>
              </a:defRPr>
            </a:lvl4pPr>
            <a:lvl5pPr marL="2057400" indent="-228600" eaLnBrk="0" hangingPunct="0">
              <a:tabLst>
                <a:tab pos="688975" algn="l"/>
                <a:tab pos="1547813"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688975" algn="l"/>
                <a:tab pos="1547813"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688975" algn="l"/>
                <a:tab pos="1547813"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688975" algn="l"/>
                <a:tab pos="1547813"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688975" algn="l"/>
                <a:tab pos="1547813" algn="l"/>
              </a:tabLst>
              <a:defRPr>
                <a:solidFill>
                  <a:schemeClr val="tx1"/>
                </a:solidFill>
                <a:latin typeface="Arial" panose="020B0604020202020204" pitchFamily="34" charset="0"/>
              </a:defRPr>
            </a:lvl9pPr>
          </a:lstStyle>
          <a:p>
            <a:pPr algn="just" eaLnBrk="1" hangingPunct="1">
              <a:spcBef>
                <a:spcPct val="55000"/>
              </a:spcBef>
            </a:pPr>
            <a:r>
              <a:rPr lang="en-US" altLang="en-US" sz="2200" dirty="0">
                <a:latin typeface="Verdana" panose="020B0604030504040204" pitchFamily="34" charset="0"/>
              </a:rPr>
              <a:t>You will use a refined set of numbers to obtain several estimates of ultimate recovery. </a:t>
            </a:r>
            <a:r>
              <a:rPr lang="en-US" altLang="en-US" sz="2200" dirty="0" smtClean="0">
                <a:latin typeface="Verdana" panose="020B0604030504040204" pitchFamily="34" charset="0"/>
              </a:rPr>
              <a:t>These </a:t>
            </a:r>
            <a:r>
              <a:rPr lang="en-US" altLang="en-US" sz="2200" dirty="0">
                <a:latin typeface="Verdana" panose="020B0604030504040204" pitchFamily="34" charset="0"/>
              </a:rPr>
              <a:t>refined numbers come from our analysis of the Barracouta discovery. </a:t>
            </a:r>
            <a:r>
              <a:rPr lang="en-US" altLang="en-US" sz="2200" dirty="0" smtClean="0">
                <a:latin typeface="Verdana" panose="020B0604030504040204" pitchFamily="34" charset="0"/>
              </a:rPr>
              <a:t>You </a:t>
            </a:r>
            <a:r>
              <a:rPr lang="en-US" altLang="en-US" sz="2200" dirty="0">
                <a:latin typeface="Verdana" panose="020B0604030504040204" pitchFamily="34" charset="0"/>
              </a:rPr>
              <a:t>will make three estimates:</a:t>
            </a:r>
          </a:p>
          <a:p>
            <a:pPr marL="914400" lvl="1" indent="-457200" eaLnBrk="1" hangingPunct="1">
              <a:spcBef>
                <a:spcPct val="55000"/>
              </a:spcBef>
              <a:buFont typeface="+mj-lt"/>
              <a:buAutoNum type="arabicPeriod"/>
              <a:tabLst>
                <a:tab pos="688975" algn="l"/>
                <a:tab pos="1203325" algn="l"/>
                <a:tab pos="1547813" algn="l"/>
              </a:tabLst>
            </a:pPr>
            <a:r>
              <a:rPr lang="en-US" altLang="en-US" sz="2200" dirty="0" smtClean="0">
                <a:latin typeface="Verdana" panose="020B0604030504040204" pitchFamily="34" charset="0"/>
              </a:rPr>
              <a:t>A “most likely” case (best “educated” guess)</a:t>
            </a:r>
          </a:p>
          <a:p>
            <a:pPr marL="914400" lvl="1" indent="-457200" eaLnBrk="1" hangingPunct="1">
              <a:spcBef>
                <a:spcPct val="55000"/>
              </a:spcBef>
              <a:buFont typeface="+mj-lt"/>
              <a:buAutoNum type="arabicPeriod"/>
              <a:tabLst>
                <a:tab pos="688975" algn="l"/>
                <a:tab pos="1203325" algn="l"/>
                <a:tab pos="1547813" algn="l"/>
              </a:tabLst>
            </a:pPr>
            <a:r>
              <a:rPr lang="en-US" altLang="en-US" sz="2200" dirty="0" smtClean="0">
                <a:latin typeface="Verdana" panose="020B0604030504040204" pitchFamily="34" charset="0"/>
              </a:rPr>
              <a:t>A minimum (low-side) case – it could be as 	small as…</a:t>
            </a:r>
          </a:p>
          <a:p>
            <a:pPr marL="914400" lvl="1" indent="-457200" eaLnBrk="1" hangingPunct="1">
              <a:spcBef>
                <a:spcPct val="55000"/>
              </a:spcBef>
              <a:buFont typeface="+mj-lt"/>
              <a:buAutoNum type="arabicPeriod"/>
              <a:tabLst>
                <a:tab pos="688975" algn="l"/>
                <a:tab pos="1203325" algn="l"/>
                <a:tab pos="1547813" algn="l"/>
              </a:tabLst>
            </a:pPr>
            <a:r>
              <a:rPr lang="en-US" altLang="en-US" sz="2200" dirty="0" smtClean="0">
                <a:latin typeface="Verdana" panose="020B0604030504040204" pitchFamily="34" charset="0"/>
              </a:rPr>
              <a:t>A maximum (high-side) case – it could be as 	large as...  </a:t>
            </a:r>
            <a:endParaRPr lang="en-US" altLang="en-US" sz="2200" dirty="0">
              <a:latin typeface="Verdana" panose="020B0604030504040204" pitchFamily="34" charset="0"/>
            </a:endParaRPr>
          </a:p>
        </p:txBody>
      </p:sp>
    </p:spTree>
    <p:extLst>
      <p:ext uri="{BB962C8B-B14F-4D97-AF65-F5344CB8AC3E}">
        <p14:creationId xmlns:p14="http://schemas.microsoft.com/office/powerpoint/2010/main" val="187123621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Grp="1" noChangeArrowheads="1"/>
          </p:cNvSpPr>
          <p:nvPr>
            <p:ph type="title"/>
          </p:nvPr>
        </p:nvSpPr>
        <p:spPr/>
        <p:txBody>
          <a:bodyPr/>
          <a:lstStyle/>
          <a:p>
            <a:r>
              <a:rPr lang="en-US" altLang="en-US" dirty="0" smtClean="0"/>
              <a:t>Most-Likely Area</a:t>
            </a:r>
          </a:p>
        </p:txBody>
      </p:sp>
      <p:pic>
        <p:nvPicPr>
          <p:cNvPr id="7172" name="Picture 5"/>
          <p:cNvPicPr>
            <a:picLocks noChangeAspect="1" noChangeArrowheads="1"/>
          </p:cNvPicPr>
          <p:nvPr/>
        </p:nvPicPr>
        <p:blipFill>
          <a:blip r:embed="rId3">
            <a:extLst>
              <a:ext uri="{28A0092B-C50C-407E-A947-70E740481C1C}">
                <a14:useLocalDpi xmlns:a14="http://schemas.microsoft.com/office/drawing/2010/main" val="0"/>
              </a:ext>
            </a:extLst>
          </a:blip>
          <a:srcRect l="1189" t="758" r="2025" b="12230"/>
          <a:stretch>
            <a:fillRect/>
          </a:stretch>
        </p:blipFill>
        <p:spPr bwMode="auto">
          <a:xfrm>
            <a:off x="1985963" y="1608138"/>
            <a:ext cx="5100637" cy="407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TextBox 74"/>
          <p:cNvSpPr txBox="1"/>
          <p:nvPr/>
        </p:nvSpPr>
        <p:spPr>
          <a:xfrm>
            <a:off x="498475" y="5829300"/>
            <a:ext cx="6718891" cy="400110"/>
          </a:xfrm>
          <a:prstGeom prst="rect">
            <a:avLst/>
          </a:prstGeom>
          <a:noFill/>
        </p:spPr>
        <p:txBody>
          <a:bodyPr wrap="none">
            <a:spAutoFit/>
          </a:bodyPr>
          <a:lstStyle/>
          <a:p>
            <a:pPr>
              <a:defRPr/>
            </a:pPr>
            <a:r>
              <a:rPr lang="en-US" sz="2000" dirty="0">
                <a:latin typeface="+mj-lt"/>
              </a:rPr>
              <a:t>Figure </a:t>
            </a:r>
            <a:r>
              <a:rPr lang="en-US" sz="2000" dirty="0" smtClean="0">
                <a:latin typeface="+mj-lt"/>
              </a:rPr>
              <a:t>1: The most likely area of the Barracouta gas field.</a:t>
            </a:r>
            <a:endParaRPr lang="en-US" sz="2000" dirty="0">
              <a:latin typeface="+mj-lt"/>
            </a:endParaRPr>
          </a:p>
        </p:txBody>
      </p:sp>
      <p:sp>
        <p:nvSpPr>
          <p:cNvPr id="76" name="TextBox 75"/>
          <p:cNvSpPr txBox="1"/>
          <p:nvPr/>
        </p:nvSpPr>
        <p:spPr>
          <a:xfrm>
            <a:off x="3867150" y="2613025"/>
            <a:ext cx="1844675" cy="339725"/>
          </a:xfrm>
          <a:prstGeom prst="rect">
            <a:avLst/>
          </a:prstGeom>
          <a:noFill/>
        </p:spPr>
        <p:txBody>
          <a:bodyPr wrap="none">
            <a:spAutoFit/>
          </a:bodyPr>
          <a:lstStyle/>
          <a:p>
            <a:pPr>
              <a:defRPr/>
            </a:pPr>
            <a:r>
              <a:rPr lang="en-US" sz="1600" b="1" dirty="0">
                <a:solidFill>
                  <a:srgbClr val="FF0000"/>
                </a:solidFill>
                <a:latin typeface="+mj-lt"/>
              </a:rPr>
              <a:t>Extent of GWC</a:t>
            </a:r>
          </a:p>
        </p:txBody>
      </p:sp>
      <p:sp>
        <p:nvSpPr>
          <p:cNvPr id="77" name="Freeform 76"/>
          <p:cNvSpPr/>
          <p:nvPr/>
        </p:nvSpPr>
        <p:spPr>
          <a:xfrm>
            <a:off x="4168775" y="2911475"/>
            <a:ext cx="890588" cy="563563"/>
          </a:xfrm>
          <a:custGeom>
            <a:avLst/>
            <a:gdLst>
              <a:gd name="connsiteX0" fmla="*/ 891540 w 891540"/>
              <a:gd name="connsiteY0" fmla="*/ 563880 h 563880"/>
              <a:gd name="connsiteX1" fmla="*/ 68580 w 891540"/>
              <a:gd name="connsiteY1" fmla="*/ 502920 h 563880"/>
              <a:gd name="connsiteX2" fmla="*/ 480060 w 891540"/>
              <a:gd name="connsiteY2" fmla="*/ 274320 h 563880"/>
              <a:gd name="connsiteX3" fmla="*/ 419100 w 891540"/>
              <a:gd name="connsiteY3" fmla="*/ 0 h 563880"/>
            </a:gdLst>
            <a:ahLst/>
            <a:cxnLst>
              <a:cxn ang="0">
                <a:pos x="connsiteX0" y="connsiteY0"/>
              </a:cxn>
              <a:cxn ang="0">
                <a:pos x="connsiteX1" y="connsiteY1"/>
              </a:cxn>
              <a:cxn ang="0">
                <a:pos x="connsiteX2" y="connsiteY2"/>
              </a:cxn>
              <a:cxn ang="0">
                <a:pos x="connsiteX3" y="connsiteY3"/>
              </a:cxn>
            </a:cxnLst>
            <a:rect l="l" t="t" r="r" b="b"/>
            <a:pathLst>
              <a:path w="891540" h="563880">
                <a:moveTo>
                  <a:pt x="891540" y="563880"/>
                </a:moveTo>
                <a:cubicBezTo>
                  <a:pt x="514350" y="557530"/>
                  <a:pt x="137160" y="551180"/>
                  <a:pt x="68580" y="502920"/>
                </a:cubicBezTo>
                <a:cubicBezTo>
                  <a:pt x="0" y="454660"/>
                  <a:pt x="421640" y="358140"/>
                  <a:pt x="480060" y="274320"/>
                </a:cubicBezTo>
                <a:cubicBezTo>
                  <a:pt x="538480" y="190500"/>
                  <a:pt x="478790" y="95250"/>
                  <a:pt x="419100" y="0"/>
                </a:cubicBezTo>
              </a:path>
            </a:pathLst>
          </a:custGeom>
          <a:ln w="28575">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Tree>
    <p:extLst>
      <p:ext uri="{BB962C8B-B14F-4D97-AF65-F5344CB8AC3E}">
        <p14:creationId xmlns:p14="http://schemas.microsoft.com/office/powerpoint/2010/main" val="236024235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4"/>
          <p:cNvSpPr>
            <a:spLocks noGrp="1" noChangeArrowheads="1"/>
          </p:cNvSpPr>
          <p:nvPr>
            <p:ph type="title"/>
          </p:nvPr>
        </p:nvSpPr>
        <p:spPr/>
        <p:txBody>
          <a:bodyPr/>
          <a:lstStyle/>
          <a:p>
            <a:r>
              <a:rPr lang="en-US" altLang="en-US" dirty="0" smtClean="0"/>
              <a:t>EODs for the Upper Units</a:t>
            </a:r>
          </a:p>
        </p:txBody>
      </p:sp>
      <p:sp>
        <p:nvSpPr>
          <p:cNvPr id="38" name="TextBox 37"/>
          <p:cNvSpPr txBox="1"/>
          <p:nvPr/>
        </p:nvSpPr>
        <p:spPr>
          <a:xfrm>
            <a:off x="498475" y="5753100"/>
            <a:ext cx="7233414" cy="707886"/>
          </a:xfrm>
          <a:prstGeom prst="rect">
            <a:avLst/>
          </a:prstGeom>
          <a:noFill/>
        </p:spPr>
        <p:txBody>
          <a:bodyPr wrap="square">
            <a:spAutoFit/>
          </a:bodyPr>
          <a:lstStyle/>
          <a:p>
            <a:pPr marL="1428750" indent="-1428750">
              <a:defRPr/>
            </a:pPr>
            <a:r>
              <a:rPr lang="en-US" sz="2000" dirty="0" smtClean="0">
                <a:latin typeface="+mj-lt"/>
              </a:rPr>
              <a:t>Figure 3: The gas-bearing </a:t>
            </a:r>
            <a:r>
              <a:rPr lang="en-US" sz="2000" dirty="0">
                <a:latin typeface="+mj-lt"/>
              </a:rPr>
              <a:t>reservoir </a:t>
            </a:r>
            <a:r>
              <a:rPr lang="en-US" sz="2000" dirty="0" smtClean="0">
                <a:latin typeface="+mj-lt"/>
              </a:rPr>
              <a:t>was divided </a:t>
            </a:r>
            <a:r>
              <a:rPr lang="en-US" sz="2000" dirty="0">
                <a:latin typeface="+mj-lt"/>
              </a:rPr>
              <a:t>equally into three </a:t>
            </a:r>
            <a:r>
              <a:rPr lang="en-US" sz="2000" dirty="0" smtClean="0">
                <a:latin typeface="+mj-lt"/>
              </a:rPr>
              <a:t>units: upper, middle and lower</a:t>
            </a:r>
            <a:endParaRPr lang="en-US" sz="2000" dirty="0">
              <a:latin typeface="+mj-lt"/>
            </a:endParaRPr>
          </a:p>
        </p:txBody>
      </p:sp>
      <p:pic>
        <p:nvPicPr>
          <p:cNvPr id="8197" name="Picture 6"/>
          <p:cNvPicPr>
            <a:picLocks noChangeAspect="1" noChangeArrowheads="1"/>
          </p:cNvPicPr>
          <p:nvPr/>
        </p:nvPicPr>
        <p:blipFill>
          <a:blip r:embed="rId3">
            <a:extLst>
              <a:ext uri="{28A0092B-C50C-407E-A947-70E740481C1C}">
                <a14:useLocalDpi xmlns:a14="http://schemas.microsoft.com/office/drawing/2010/main" val="0"/>
              </a:ext>
            </a:extLst>
          </a:blip>
          <a:srcRect b="8659"/>
          <a:stretch>
            <a:fillRect/>
          </a:stretch>
        </p:blipFill>
        <p:spPr bwMode="auto">
          <a:xfrm>
            <a:off x="1417638" y="1600200"/>
            <a:ext cx="6018212"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 Box 7"/>
          <p:cNvSpPr txBox="1">
            <a:spLocks noChangeArrowheads="1"/>
          </p:cNvSpPr>
          <p:nvPr/>
        </p:nvSpPr>
        <p:spPr bwMode="auto">
          <a:xfrm>
            <a:off x="2971800" y="2738438"/>
            <a:ext cx="652463"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b="1" dirty="0">
                <a:latin typeface="Verdana" panose="020B0604030504040204" pitchFamily="34" charset="0"/>
              </a:rPr>
              <a:t>Fluvial</a:t>
            </a:r>
          </a:p>
          <a:p>
            <a:pPr algn="ctr" eaLnBrk="1" hangingPunct="1"/>
            <a:r>
              <a:rPr lang="en-US" altLang="en-US" sz="1000" b="1" dirty="0">
                <a:latin typeface="Verdana" panose="020B0604030504040204" pitchFamily="34" charset="0"/>
              </a:rPr>
              <a:t>Only</a:t>
            </a:r>
          </a:p>
        </p:txBody>
      </p:sp>
      <p:sp>
        <p:nvSpPr>
          <p:cNvPr id="8199" name="Text Box 8"/>
          <p:cNvSpPr txBox="1">
            <a:spLocks noChangeArrowheads="1"/>
          </p:cNvSpPr>
          <p:nvPr/>
        </p:nvSpPr>
        <p:spPr bwMode="auto">
          <a:xfrm>
            <a:off x="6076950" y="3192463"/>
            <a:ext cx="989013"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000" b="1" dirty="0">
                <a:latin typeface="Verdana" panose="020B0604030504040204" pitchFamily="34" charset="0"/>
              </a:rPr>
              <a:t>Delta Front</a:t>
            </a:r>
          </a:p>
          <a:p>
            <a:pPr algn="ctr" eaLnBrk="1" hangingPunct="1"/>
            <a:r>
              <a:rPr lang="en-US" altLang="en-US" sz="1000" b="1" dirty="0">
                <a:latin typeface="Verdana" panose="020B0604030504040204" pitchFamily="34" charset="0"/>
              </a:rPr>
              <a:t>Only</a:t>
            </a:r>
          </a:p>
        </p:txBody>
      </p:sp>
      <p:sp>
        <p:nvSpPr>
          <p:cNvPr id="8200" name="Text Box 9"/>
          <p:cNvSpPr txBox="1">
            <a:spLocks noChangeArrowheads="1"/>
          </p:cNvSpPr>
          <p:nvPr/>
        </p:nvSpPr>
        <p:spPr bwMode="auto">
          <a:xfrm>
            <a:off x="4192588" y="1293813"/>
            <a:ext cx="363537" cy="501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DP</a:t>
            </a:r>
          </a:p>
          <a:p>
            <a:pPr algn="ctr" eaLnBrk="1" hangingPunct="1"/>
            <a:r>
              <a:rPr lang="en-US" altLang="en-US" sz="900" b="1" dirty="0">
                <a:latin typeface="Verdana" panose="020B0604030504040204" pitchFamily="34" charset="0"/>
              </a:rPr>
              <a:t>F</a:t>
            </a:r>
          </a:p>
          <a:p>
            <a:pPr algn="ctr" eaLnBrk="1" hangingPunct="1"/>
            <a:r>
              <a:rPr lang="en-US" altLang="en-US" sz="900" b="1" dirty="0">
                <a:latin typeface="Verdana" panose="020B0604030504040204" pitchFamily="34" charset="0"/>
              </a:rPr>
              <a:t>F</a:t>
            </a:r>
          </a:p>
        </p:txBody>
      </p:sp>
      <p:sp>
        <p:nvSpPr>
          <p:cNvPr id="8201" name="Text Box 10"/>
          <p:cNvSpPr txBox="1">
            <a:spLocks noChangeArrowheads="1"/>
          </p:cNvSpPr>
          <p:nvPr/>
        </p:nvSpPr>
        <p:spPr bwMode="auto">
          <a:xfrm>
            <a:off x="4598988" y="1501775"/>
            <a:ext cx="363537" cy="501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DP</a:t>
            </a:r>
          </a:p>
          <a:p>
            <a:pPr algn="ctr" eaLnBrk="1" hangingPunct="1"/>
            <a:r>
              <a:rPr lang="en-US" altLang="en-US" sz="900" b="1" dirty="0">
                <a:latin typeface="Verdana" panose="020B0604030504040204" pitchFamily="34" charset="0"/>
              </a:rPr>
              <a:t>DP</a:t>
            </a:r>
          </a:p>
          <a:p>
            <a:pPr algn="ctr" eaLnBrk="1" hangingPunct="1"/>
            <a:r>
              <a:rPr lang="en-US" altLang="en-US" sz="900" b="1" dirty="0">
                <a:latin typeface="Verdana" panose="020B0604030504040204" pitchFamily="34" charset="0"/>
              </a:rPr>
              <a:t>F</a:t>
            </a:r>
          </a:p>
        </p:txBody>
      </p:sp>
      <p:sp>
        <p:nvSpPr>
          <p:cNvPr id="8202" name="Text Box 11"/>
          <p:cNvSpPr txBox="1">
            <a:spLocks noChangeArrowheads="1"/>
          </p:cNvSpPr>
          <p:nvPr/>
        </p:nvSpPr>
        <p:spPr bwMode="auto">
          <a:xfrm>
            <a:off x="5005388" y="1709738"/>
            <a:ext cx="363537" cy="501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DP</a:t>
            </a:r>
          </a:p>
          <a:p>
            <a:pPr algn="ctr" eaLnBrk="1" hangingPunct="1"/>
            <a:r>
              <a:rPr lang="en-US" altLang="en-US" sz="900" b="1" dirty="0">
                <a:latin typeface="Verdana" panose="020B0604030504040204" pitchFamily="34" charset="0"/>
              </a:rPr>
              <a:t>DP</a:t>
            </a:r>
          </a:p>
          <a:p>
            <a:pPr algn="ctr" eaLnBrk="1" hangingPunct="1"/>
            <a:r>
              <a:rPr lang="en-US" altLang="en-US" sz="900" b="1" dirty="0">
                <a:latin typeface="Verdana" panose="020B0604030504040204" pitchFamily="34" charset="0"/>
              </a:rPr>
              <a:t>DP</a:t>
            </a:r>
          </a:p>
        </p:txBody>
      </p:sp>
      <p:sp>
        <p:nvSpPr>
          <p:cNvPr id="8203" name="Text Box 13"/>
          <p:cNvSpPr txBox="1">
            <a:spLocks noChangeArrowheads="1"/>
          </p:cNvSpPr>
          <p:nvPr/>
        </p:nvSpPr>
        <p:spPr bwMode="auto">
          <a:xfrm>
            <a:off x="5816600" y="2125663"/>
            <a:ext cx="366713" cy="50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DF</a:t>
            </a:r>
          </a:p>
          <a:p>
            <a:pPr algn="ctr" eaLnBrk="1" hangingPunct="1"/>
            <a:r>
              <a:rPr lang="en-US" altLang="en-US" sz="900" b="1" dirty="0">
                <a:latin typeface="Verdana" panose="020B0604030504040204" pitchFamily="34" charset="0"/>
              </a:rPr>
              <a:t>DF</a:t>
            </a:r>
          </a:p>
          <a:p>
            <a:pPr algn="ctr" eaLnBrk="1" hangingPunct="1"/>
            <a:r>
              <a:rPr lang="en-US" altLang="en-US" sz="900" b="1" dirty="0">
                <a:latin typeface="Verdana" panose="020B0604030504040204" pitchFamily="34" charset="0"/>
              </a:rPr>
              <a:t>DP</a:t>
            </a:r>
          </a:p>
        </p:txBody>
      </p:sp>
      <p:sp>
        <p:nvSpPr>
          <p:cNvPr id="8204" name="Text Box 14"/>
          <p:cNvSpPr txBox="1">
            <a:spLocks noChangeArrowheads="1"/>
          </p:cNvSpPr>
          <p:nvPr/>
        </p:nvSpPr>
        <p:spPr bwMode="auto">
          <a:xfrm>
            <a:off x="5410200" y="1917700"/>
            <a:ext cx="366713" cy="50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DF</a:t>
            </a:r>
          </a:p>
          <a:p>
            <a:pPr algn="ctr" eaLnBrk="1" hangingPunct="1"/>
            <a:r>
              <a:rPr lang="en-US" altLang="en-US" sz="900" b="1" dirty="0">
                <a:latin typeface="Verdana" panose="020B0604030504040204" pitchFamily="34" charset="0"/>
              </a:rPr>
              <a:t>DP</a:t>
            </a:r>
          </a:p>
          <a:p>
            <a:pPr algn="ctr" eaLnBrk="1" hangingPunct="1"/>
            <a:r>
              <a:rPr lang="en-US" altLang="en-US" sz="900" b="1" dirty="0">
                <a:latin typeface="Verdana" panose="020B0604030504040204" pitchFamily="34" charset="0"/>
              </a:rPr>
              <a:t>DP</a:t>
            </a:r>
          </a:p>
        </p:txBody>
      </p:sp>
      <p:sp>
        <p:nvSpPr>
          <p:cNvPr id="8205" name="Line 15"/>
          <p:cNvSpPr>
            <a:spLocks noChangeShapeType="1"/>
          </p:cNvSpPr>
          <p:nvPr/>
        </p:nvSpPr>
        <p:spPr bwMode="auto">
          <a:xfrm flipH="1" flipV="1">
            <a:off x="4416425" y="1816100"/>
            <a:ext cx="139700" cy="508000"/>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8206" name="Line 16"/>
          <p:cNvSpPr>
            <a:spLocks noChangeShapeType="1"/>
          </p:cNvSpPr>
          <p:nvPr/>
        </p:nvSpPr>
        <p:spPr bwMode="auto">
          <a:xfrm flipV="1">
            <a:off x="4651375" y="1990725"/>
            <a:ext cx="117475" cy="417513"/>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8207" name="Line 17"/>
          <p:cNvSpPr>
            <a:spLocks noChangeShapeType="1"/>
          </p:cNvSpPr>
          <p:nvPr/>
        </p:nvSpPr>
        <p:spPr bwMode="auto">
          <a:xfrm flipV="1">
            <a:off x="5059363" y="2209800"/>
            <a:ext cx="69850" cy="458788"/>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8208" name="Line 18"/>
          <p:cNvSpPr>
            <a:spLocks noChangeShapeType="1"/>
          </p:cNvSpPr>
          <p:nvPr/>
        </p:nvSpPr>
        <p:spPr bwMode="auto">
          <a:xfrm flipV="1">
            <a:off x="5846763" y="2611438"/>
            <a:ext cx="119062" cy="409575"/>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8209" name="Line 19"/>
          <p:cNvSpPr>
            <a:spLocks noChangeShapeType="1"/>
          </p:cNvSpPr>
          <p:nvPr/>
        </p:nvSpPr>
        <p:spPr bwMode="auto">
          <a:xfrm flipV="1">
            <a:off x="5422900" y="2435225"/>
            <a:ext cx="130175" cy="400050"/>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Tree>
    <p:extLst>
      <p:ext uri="{BB962C8B-B14F-4D97-AF65-F5344CB8AC3E}">
        <p14:creationId xmlns:p14="http://schemas.microsoft.com/office/powerpoint/2010/main" val="6237287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lstStyle/>
          <a:p>
            <a:r>
              <a:rPr lang="en-US" altLang="en-US" dirty="0" smtClean="0"/>
              <a:t>N:G times Porosity</a:t>
            </a:r>
          </a:p>
        </p:txBody>
      </p:sp>
      <p:pic>
        <p:nvPicPr>
          <p:cNvPr id="9220" name="Picture 5"/>
          <p:cNvPicPr>
            <a:picLocks noChangeAspect="1" noChangeArrowheads="1"/>
          </p:cNvPicPr>
          <p:nvPr/>
        </p:nvPicPr>
        <p:blipFill>
          <a:blip r:embed="rId3">
            <a:extLst>
              <a:ext uri="{28A0092B-C50C-407E-A947-70E740481C1C}">
                <a14:useLocalDpi xmlns:a14="http://schemas.microsoft.com/office/drawing/2010/main" val="0"/>
              </a:ext>
            </a:extLst>
          </a:blip>
          <a:srcRect l="8659" r="17598"/>
          <a:stretch>
            <a:fillRect/>
          </a:stretch>
        </p:blipFill>
        <p:spPr bwMode="auto">
          <a:xfrm>
            <a:off x="7573963" y="1657350"/>
            <a:ext cx="838200" cy="418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p:cNvPicPr>
            <a:picLocks noChangeAspect="1" noChangeArrowheads="1"/>
          </p:cNvPicPr>
          <p:nvPr/>
        </p:nvPicPr>
        <p:blipFill>
          <a:blip r:embed="rId4">
            <a:extLst>
              <a:ext uri="{28A0092B-C50C-407E-A947-70E740481C1C}">
                <a14:useLocalDpi xmlns:a14="http://schemas.microsoft.com/office/drawing/2010/main" val="0"/>
              </a:ext>
            </a:extLst>
          </a:blip>
          <a:srcRect b="8990"/>
          <a:stretch>
            <a:fillRect/>
          </a:stretch>
        </p:blipFill>
        <p:spPr bwMode="auto">
          <a:xfrm>
            <a:off x="1403350" y="1493838"/>
            <a:ext cx="6018213"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 Box 8"/>
          <p:cNvSpPr txBox="1">
            <a:spLocks noChangeArrowheads="1"/>
          </p:cNvSpPr>
          <p:nvPr/>
        </p:nvSpPr>
        <p:spPr bwMode="auto">
          <a:xfrm>
            <a:off x="6105525" y="3135313"/>
            <a:ext cx="468313"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0.08</a:t>
            </a:r>
          </a:p>
        </p:txBody>
      </p:sp>
      <p:sp>
        <p:nvSpPr>
          <p:cNvPr id="9223" name="Text Box 9"/>
          <p:cNvSpPr txBox="1">
            <a:spLocks noChangeArrowheads="1"/>
          </p:cNvSpPr>
          <p:nvPr/>
        </p:nvSpPr>
        <p:spPr bwMode="auto">
          <a:xfrm>
            <a:off x="3992563" y="1454150"/>
            <a:ext cx="549275"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0.092</a:t>
            </a:r>
          </a:p>
        </p:txBody>
      </p:sp>
      <p:sp>
        <p:nvSpPr>
          <p:cNvPr id="9224" name="Text Box 10"/>
          <p:cNvSpPr txBox="1">
            <a:spLocks noChangeArrowheads="1"/>
          </p:cNvSpPr>
          <p:nvPr/>
        </p:nvSpPr>
        <p:spPr bwMode="auto">
          <a:xfrm>
            <a:off x="4672013" y="1582738"/>
            <a:ext cx="549275"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0.105</a:t>
            </a:r>
          </a:p>
        </p:txBody>
      </p:sp>
      <p:sp>
        <p:nvSpPr>
          <p:cNvPr id="9225" name="Text Box 11"/>
          <p:cNvSpPr txBox="1">
            <a:spLocks noChangeArrowheads="1"/>
          </p:cNvSpPr>
          <p:nvPr/>
        </p:nvSpPr>
        <p:spPr bwMode="auto">
          <a:xfrm>
            <a:off x="5286375" y="2058988"/>
            <a:ext cx="549275"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0.131</a:t>
            </a:r>
          </a:p>
        </p:txBody>
      </p:sp>
      <p:sp>
        <p:nvSpPr>
          <p:cNvPr id="9226" name="Text Box 12"/>
          <p:cNvSpPr txBox="1">
            <a:spLocks noChangeArrowheads="1"/>
          </p:cNvSpPr>
          <p:nvPr/>
        </p:nvSpPr>
        <p:spPr bwMode="auto">
          <a:xfrm>
            <a:off x="4579938" y="2714625"/>
            <a:ext cx="549275"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0.117</a:t>
            </a:r>
          </a:p>
        </p:txBody>
      </p:sp>
      <p:sp>
        <p:nvSpPr>
          <p:cNvPr id="9227" name="Line 13"/>
          <p:cNvSpPr>
            <a:spLocks noChangeShapeType="1"/>
          </p:cNvSpPr>
          <p:nvPr/>
        </p:nvSpPr>
        <p:spPr bwMode="auto">
          <a:xfrm flipH="1" flipV="1">
            <a:off x="4402138" y="1709738"/>
            <a:ext cx="139700" cy="508000"/>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9228" name="Line 14"/>
          <p:cNvSpPr>
            <a:spLocks noChangeShapeType="1"/>
          </p:cNvSpPr>
          <p:nvPr/>
        </p:nvSpPr>
        <p:spPr bwMode="auto">
          <a:xfrm flipV="1">
            <a:off x="4637088" y="1884363"/>
            <a:ext cx="117475" cy="417512"/>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9229" name="Line 16"/>
          <p:cNvSpPr>
            <a:spLocks noChangeShapeType="1"/>
          </p:cNvSpPr>
          <p:nvPr/>
        </p:nvSpPr>
        <p:spPr bwMode="auto">
          <a:xfrm flipV="1">
            <a:off x="5832475" y="2505075"/>
            <a:ext cx="119063" cy="409575"/>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9230" name="Line 17"/>
          <p:cNvSpPr>
            <a:spLocks noChangeShapeType="1"/>
          </p:cNvSpPr>
          <p:nvPr/>
        </p:nvSpPr>
        <p:spPr bwMode="auto">
          <a:xfrm flipV="1">
            <a:off x="5408613" y="2328863"/>
            <a:ext cx="130175" cy="400050"/>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9231" name="Text Box 18"/>
          <p:cNvSpPr txBox="1">
            <a:spLocks noChangeArrowheads="1"/>
          </p:cNvSpPr>
          <p:nvPr/>
        </p:nvSpPr>
        <p:spPr bwMode="auto">
          <a:xfrm>
            <a:off x="3136900" y="2741613"/>
            <a:ext cx="468313"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0.08</a:t>
            </a:r>
          </a:p>
        </p:txBody>
      </p:sp>
      <p:sp>
        <p:nvSpPr>
          <p:cNvPr id="9232" name="Text Box 19"/>
          <p:cNvSpPr txBox="1">
            <a:spLocks noChangeArrowheads="1"/>
          </p:cNvSpPr>
          <p:nvPr/>
        </p:nvSpPr>
        <p:spPr bwMode="auto">
          <a:xfrm>
            <a:off x="5865813" y="2252663"/>
            <a:ext cx="549275"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900" b="1" dirty="0">
                <a:latin typeface="Verdana" panose="020B0604030504040204" pitchFamily="34" charset="0"/>
              </a:rPr>
              <a:t>0.146</a:t>
            </a:r>
          </a:p>
        </p:txBody>
      </p:sp>
      <p:sp>
        <p:nvSpPr>
          <p:cNvPr id="26" name="TextBox 25"/>
          <p:cNvSpPr txBox="1"/>
          <p:nvPr/>
        </p:nvSpPr>
        <p:spPr>
          <a:xfrm>
            <a:off x="498476" y="5816600"/>
            <a:ext cx="8102600" cy="707886"/>
          </a:xfrm>
          <a:prstGeom prst="rect">
            <a:avLst/>
          </a:prstGeom>
          <a:noFill/>
        </p:spPr>
        <p:txBody>
          <a:bodyPr wrap="square">
            <a:spAutoFit/>
          </a:bodyPr>
          <a:lstStyle/>
          <a:p>
            <a:pPr marL="1371600" indent="-1371600">
              <a:defRPr/>
            </a:pPr>
            <a:r>
              <a:rPr lang="en-US" sz="2000" dirty="0">
                <a:latin typeface="+mj-lt"/>
              </a:rPr>
              <a:t>Figure </a:t>
            </a:r>
            <a:r>
              <a:rPr lang="en-US" sz="2000" dirty="0" smtClean="0">
                <a:latin typeface="+mj-lt"/>
              </a:rPr>
              <a:t>4:  Product of the net-to-gross and porosity based on the assigned depositional facies</a:t>
            </a:r>
            <a:endParaRPr lang="en-US" sz="2000" dirty="0">
              <a:latin typeface="+mj-lt"/>
            </a:endParaRPr>
          </a:p>
        </p:txBody>
      </p:sp>
    </p:spTree>
    <p:extLst>
      <p:ext uri="{BB962C8B-B14F-4D97-AF65-F5344CB8AC3E}">
        <p14:creationId xmlns:p14="http://schemas.microsoft.com/office/powerpoint/2010/main" val="268708812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r>
              <a:rPr lang="en-US" altLang="en-US" dirty="0" smtClean="0"/>
              <a:t>Time Thickness</a:t>
            </a:r>
          </a:p>
        </p:txBody>
      </p:sp>
      <p:grpSp>
        <p:nvGrpSpPr>
          <p:cNvPr id="10244" name="Group 28"/>
          <p:cNvGrpSpPr>
            <a:grpSpLocks/>
          </p:cNvGrpSpPr>
          <p:nvPr/>
        </p:nvGrpSpPr>
        <p:grpSpPr bwMode="auto">
          <a:xfrm>
            <a:off x="1400175" y="1314450"/>
            <a:ext cx="7218408" cy="4473575"/>
            <a:chOff x="1400175" y="963613"/>
            <a:chExt cx="7218408" cy="4474527"/>
          </a:xfrm>
        </p:grpSpPr>
        <p:pic>
          <p:nvPicPr>
            <p:cNvPr id="10247" name="Picture 11"/>
            <p:cNvPicPr>
              <a:picLocks noChangeAspect="1" noChangeArrowheads="1"/>
            </p:cNvPicPr>
            <p:nvPr/>
          </p:nvPicPr>
          <p:blipFill>
            <a:blip r:embed="rId3">
              <a:extLst>
                <a:ext uri="{28A0092B-C50C-407E-A947-70E740481C1C}">
                  <a14:useLocalDpi xmlns:a14="http://schemas.microsoft.com/office/drawing/2010/main" val="0"/>
                </a:ext>
              </a:extLst>
            </a:blip>
            <a:srcRect t="2733" r="19974"/>
            <a:stretch>
              <a:fillRect/>
            </a:stretch>
          </p:blipFill>
          <p:spPr bwMode="auto">
            <a:xfrm>
              <a:off x="1400175" y="1088390"/>
              <a:ext cx="5800725" cy="43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Text Box 9"/>
            <p:cNvSpPr txBox="1">
              <a:spLocks noChangeArrowheads="1"/>
            </p:cNvSpPr>
            <p:nvPr/>
          </p:nvSpPr>
          <p:spPr bwMode="auto">
            <a:xfrm>
              <a:off x="7497763" y="963613"/>
              <a:ext cx="1120820" cy="30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latin typeface="Verdana" panose="020B0604030504040204" pitchFamily="34" charset="0"/>
                </a:rPr>
                <a:t>Time (ms)</a:t>
              </a:r>
            </a:p>
          </p:txBody>
        </p:sp>
        <p:pic>
          <p:nvPicPr>
            <p:cNvPr id="10249" name="Picture 13"/>
            <p:cNvPicPr>
              <a:picLocks noChangeAspect="1" noChangeArrowheads="1"/>
            </p:cNvPicPr>
            <p:nvPr/>
          </p:nvPicPr>
          <p:blipFill>
            <a:blip r:embed="rId4">
              <a:extLst>
                <a:ext uri="{28A0092B-C50C-407E-A947-70E740481C1C}">
                  <a14:useLocalDpi xmlns:a14="http://schemas.microsoft.com/office/drawing/2010/main" val="0"/>
                </a:ext>
              </a:extLst>
            </a:blip>
            <a:srcRect t="3244" r="5833"/>
            <a:stretch>
              <a:fillRect/>
            </a:stretch>
          </p:blipFill>
          <p:spPr bwMode="auto">
            <a:xfrm>
              <a:off x="7694613" y="1333818"/>
              <a:ext cx="717550"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TextBox 32"/>
          <p:cNvSpPr txBox="1"/>
          <p:nvPr/>
        </p:nvSpPr>
        <p:spPr>
          <a:xfrm>
            <a:off x="498475" y="5753100"/>
            <a:ext cx="8700523" cy="400110"/>
          </a:xfrm>
          <a:prstGeom prst="rect">
            <a:avLst/>
          </a:prstGeom>
          <a:noFill/>
        </p:spPr>
        <p:txBody>
          <a:bodyPr wrap="none">
            <a:spAutoFit/>
          </a:bodyPr>
          <a:lstStyle/>
          <a:p>
            <a:pPr>
              <a:defRPr/>
            </a:pPr>
            <a:r>
              <a:rPr lang="en-US" sz="2000" dirty="0" smtClean="0">
                <a:latin typeface="+mj-lt"/>
              </a:rPr>
              <a:t>Figure 5: Time </a:t>
            </a:r>
            <a:r>
              <a:rPr lang="en-US" sz="2000" dirty="0">
                <a:latin typeface="+mj-lt"/>
              </a:rPr>
              <a:t>thickness from the top of the reservoir (TOL) to the </a:t>
            </a:r>
            <a:r>
              <a:rPr lang="en-US" sz="2000" dirty="0" smtClean="0">
                <a:latin typeface="+mj-lt"/>
              </a:rPr>
              <a:t>GWC.</a:t>
            </a:r>
            <a:endParaRPr lang="en-US" sz="2000" dirty="0">
              <a:latin typeface="+mj-lt"/>
            </a:endParaRPr>
          </a:p>
        </p:txBody>
      </p:sp>
    </p:spTree>
    <p:extLst>
      <p:ext uri="{BB962C8B-B14F-4D97-AF65-F5344CB8AC3E}">
        <p14:creationId xmlns:p14="http://schemas.microsoft.com/office/powerpoint/2010/main" val="307584550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4"/>
          <p:cNvSpPr>
            <a:spLocks noGrp="1" noChangeArrowheads="1"/>
          </p:cNvSpPr>
          <p:nvPr>
            <p:ph type="title"/>
          </p:nvPr>
        </p:nvSpPr>
        <p:spPr/>
        <p:txBody>
          <a:bodyPr/>
          <a:lstStyle/>
          <a:p>
            <a:r>
              <a:rPr lang="en-US" altLang="en-US" dirty="0" smtClean="0"/>
              <a:t>Computation Sheet</a:t>
            </a:r>
          </a:p>
        </p:txBody>
      </p:sp>
      <p:graphicFrame>
        <p:nvGraphicFramePr>
          <p:cNvPr id="4" name="Table 3"/>
          <p:cNvGraphicFramePr>
            <a:graphicFrameLocks noGrp="1"/>
          </p:cNvGraphicFramePr>
          <p:nvPr>
            <p:extLst>
              <p:ext uri="{D42A27DB-BD31-4B8C-83A1-F6EECF244321}">
                <p14:modId xmlns:p14="http://schemas.microsoft.com/office/powerpoint/2010/main" val="501520434"/>
              </p:ext>
            </p:extLst>
          </p:nvPr>
        </p:nvGraphicFramePr>
        <p:xfrm>
          <a:off x="976132" y="1484192"/>
          <a:ext cx="7015162" cy="4454524"/>
        </p:xfrm>
        <a:graphic>
          <a:graphicData uri="http://schemas.openxmlformats.org/drawingml/2006/table">
            <a:tbl>
              <a:tblPr/>
              <a:tblGrid>
                <a:gridCol w="785829"/>
                <a:gridCol w="1412037"/>
                <a:gridCol w="1608494"/>
                <a:gridCol w="1604401"/>
                <a:gridCol w="1604401"/>
              </a:tblGrid>
              <a:tr h="196693">
                <a:tc>
                  <a:txBody>
                    <a:bodyPr/>
                    <a:lstStyle/>
                    <a:p>
                      <a:pPr algn="ctr" fontAlgn="b"/>
                      <a:r>
                        <a:rPr lang="en-US" sz="1000" b="1" i="0" u="none" strike="noStrike" dirty="0">
                          <a:latin typeface="Verdana"/>
                        </a:rPr>
                        <a:t>ROW</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Verdana"/>
                        </a:rPr>
                        <a:t>PARAMETER</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Verdana"/>
                        </a:rPr>
                        <a:t>Most Likely Case</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Verdana"/>
                        </a:rPr>
                        <a:t>Low-Side Case</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dirty="0">
                          <a:latin typeface="Verdana"/>
                        </a:rPr>
                        <a:t>High-Side Case</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93387">
                <a:tc>
                  <a:txBody>
                    <a:bodyPr/>
                    <a:lstStyle/>
                    <a:p>
                      <a:pPr algn="ctr" fontAlgn="b"/>
                      <a:r>
                        <a:rPr lang="en-US" sz="1000" b="0" i="0" u="none" strike="noStrike" dirty="0">
                          <a:latin typeface="Arial"/>
                        </a:rPr>
                        <a:t>1</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Area     </a:t>
                      </a:r>
                      <a:r>
                        <a:rPr lang="en-US" sz="1000" b="0" i="0" u="none" strike="noStrike" dirty="0" smtClean="0">
                          <a:latin typeface="Arial"/>
                        </a:rPr>
                        <a:t>                         </a:t>
                      </a:r>
                      <a:r>
                        <a:rPr lang="en-US" sz="1000" b="0" i="0" u="none" strike="noStrike" dirty="0" smtClean="0">
                          <a:latin typeface="Arial"/>
                        </a:rPr>
                        <a:t>(in </a:t>
                      </a:r>
                      <a:r>
                        <a:rPr lang="en-US" sz="1000" b="0" i="0" u="none" strike="noStrike" dirty="0" err="1">
                          <a:latin typeface="Arial"/>
                        </a:rPr>
                        <a:t>sq</a:t>
                      </a:r>
                      <a:r>
                        <a:rPr lang="en-US" sz="1000" b="0" i="0" u="none" strike="noStrike">
                          <a:latin typeface="Arial"/>
                        </a:rPr>
                        <a:t> </a:t>
                      </a:r>
                      <a:r>
                        <a:rPr lang="en-US" sz="1000" b="0" i="0" u="none" strike="noStrike" smtClean="0">
                          <a:latin typeface="Arial"/>
                        </a:rPr>
                        <a:t>km)</a:t>
                      </a:r>
                      <a:endParaRPr lang="en-US" sz="1000" b="0" i="0" u="none" strike="noStrike" dirty="0">
                        <a:latin typeface="Arial"/>
                      </a:endParaRP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90</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70</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105</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93387">
                <a:tc>
                  <a:txBody>
                    <a:bodyPr/>
                    <a:lstStyle/>
                    <a:p>
                      <a:pPr algn="ctr" fontAlgn="b"/>
                      <a:r>
                        <a:rPr lang="en-US" sz="1000" b="0" i="0" u="none" strike="noStrike" dirty="0">
                          <a:latin typeface="Arial"/>
                        </a:rPr>
                        <a:t>2</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N:G * </a:t>
                      </a:r>
                      <a:r>
                        <a:rPr lang="en-US" sz="1000" b="0" i="0" u="none" strike="noStrike" dirty="0" smtClean="0">
                          <a:latin typeface="Arial"/>
                        </a:rPr>
                        <a:t>Porosity</a:t>
                      </a:r>
                    </a:p>
                    <a:p>
                      <a:pPr algn="ctr" fontAlgn="b"/>
                      <a:endParaRPr lang="en-US" sz="1000" b="0" i="0" u="none" strike="noStrike" dirty="0">
                        <a:latin typeface="Arial"/>
                      </a:endParaRP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93387">
                <a:tc>
                  <a:txBody>
                    <a:bodyPr/>
                    <a:lstStyle/>
                    <a:p>
                      <a:pPr algn="ctr" fontAlgn="b"/>
                      <a:r>
                        <a:rPr lang="en-US" sz="1000" b="0" i="0" u="none" strike="noStrike" dirty="0">
                          <a:latin typeface="Arial"/>
                        </a:rPr>
                        <a:t>3</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Gross Thickness in kilometers</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93387">
                <a:tc>
                  <a:txBody>
                    <a:bodyPr/>
                    <a:lstStyle/>
                    <a:p>
                      <a:pPr algn="ctr" fontAlgn="b"/>
                      <a:r>
                        <a:rPr lang="en-US" sz="1000" b="0" i="0" u="none" strike="noStrike" dirty="0">
                          <a:latin typeface="Arial"/>
                        </a:rPr>
                        <a:t>4</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HC Pore </a:t>
                      </a:r>
                      <a:r>
                        <a:rPr lang="en-US" sz="1000" b="0" i="0" u="none" strike="noStrike" dirty="0" smtClean="0">
                          <a:latin typeface="Arial"/>
                        </a:rPr>
                        <a:t>Volume </a:t>
                      </a:r>
                      <a:r>
                        <a:rPr lang="en-US" sz="1000" b="0" i="0" u="none" strike="noStrike" dirty="0">
                          <a:latin typeface="Arial"/>
                        </a:rPr>
                        <a:t>in cubic kilometers</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93387">
                <a:tc>
                  <a:txBody>
                    <a:bodyPr/>
                    <a:lstStyle/>
                    <a:p>
                      <a:pPr algn="ctr" fontAlgn="b"/>
                      <a:r>
                        <a:rPr lang="en-US" sz="1000" b="0" i="0" u="none" strike="noStrike" dirty="0">
                          <a:latin typeface="Arial"/>
                        </a:rPr>
                        <a:t>5</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Recovery </a:t>
                      </a:r>
                      <a:r>
                        <a:rPr lang="en-US" sz="1000" b="0" i="0" u="none" strike="noStrike" dirty="0" smtClean="0">
                          <a:latin typeface="Arial"/>
                        </a:rPr>
                        <a:t>Efficiency</a:t>
                      </a:r>
                    </a:p>
                    <a:p>
                      <a:pPr algn="ctr" fontAlgn="b"/>
                      <a:endParaRPr lang="en-US" sz="1000" b="0" i="0" u="none" strike="noStrike" dirty="0">
                        <a:latin typeface="Arial"/>
                      </a:endParaRP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0.7</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0.7</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0.7</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763632">
                <a:tc>
                  <a:txBody>
                    <a:bodyPr/>
                    <a:lstStyle/>
                    <a:p>
                      <a:pPr algn="ctr" fontAlgn="b"/>
                      <a:r>
                        <a:rPr lang="en-US" sz="1000" b="0" i="0" u="none" strike="noStrike" dirty="0">
                          <a:latin typeface="Arial"/>
                        </a:rPr>
                        <a:t>6</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Recoverable Gas </a:t>
                      </a:r>
                      <a:r>
                        <a:rPr lang="en-US" sz="900" b="0" i="0" u="none" strike="noStrike" dirty="0">
                          <a:latin typeface="Arial"/>
                        </a:rPr>
                        <a:t>Reservoir Conditions </a:t>
                      </a:r>
                      <a:r>
                        <a:rPr lang="en-US" sz="900" b="0" i="0" u="none" strike="noStrike" dirty="0" smtClean="0">
                          <a:latin typeface="Arial"/>
                        </a:rPr>
                        <a:t>         in </a:t>
                      </a:r>
                      <a:r>
                        <a:rPr lang="en-US" sz="900" b="0" i="0" u="none" strike="noStrike" dirty="0">
                          <a:latin typeface="Arial"/>
                        </a:rPr>
                        <a:t>cu. </a:t>
                      </a:r>
                      <a:r>
                        <a:rPr lang="en-US" sz="900" b="0" i="0" u="none" strike="noStrike" dirty="0" smtClean="0">
                          <a:latin typeface="Arial"/>
                        </a:rPr>
                        <a:t>Km</a:t>
                      </a:r>
                    </a:p>
                    <a:p>
                      <a:pPr algn="ctr" fontAlgn="b"/>
                      <a:endParaRPr lang="en-US" sz="1000" b="0" i="0" u="none" strike="noStrike" dirty="0">
                        <a:latin typeface="Arial"/>
                      </a:endParaRP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763632">
                <a:tc>
                  <a:txBody>
                    <a:bodyPr/>
                    <a:lstStyle/>
                    <a:p>
                      <a:pPr algn="ctr" fontAlgn="b"/>
                      <a:r>
                        <a:rPr lang="en-US" sz="1000" b="0" i="0" u="none" strike="noStrike" dirty="0">
                          <a:latin typeface="Arial"/>
                        </a:rPr>
                        <a:t>7</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Recoverable Gas at Surface in </a:t>
                      </a:r>
                      <a:r>
                        <a:rPr lang="en-US" sz="1000" b="0" i="0" u="none" strike="noStrike" dirty="0" smtClean="0">
                          <a:latin typeface="Arial"/>
                        </a:rPr>
                        <a:t>                Billon </a:t>
                      </a:r>
                      <a:r>
                        <a:rPr lang="en-US" sz="1000" b="0" i="0" u="none" strike="noStrike" dirty="0">
                          <a:latin typeface="Arial"/>
                        </a:rPr>
                        <a:t>cubic </a:t>
                      </a:r>
                      <a:r>
                        <a:rPr lang="en-US" sz="1000" b="0" i="0" u="none" strike="noStrike" dirty="0" smtClean="0">
                          <a:latin typeface="Arial"/>
                        </a:rPr>
                        <a:t>meters</a:t>
                      </a:r>
                    </a:p>
                    <a:p>
                      <a:pPr algn="ctr" fontAlgn="b"/>
                      <a:endParaRPr lang="en-US" sz="1000" b="0" i="0" u="none" strike="noStrike" dirty="0">
                        <a:latin typeface="Arial"/>
                      </a:endParaRP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763632">
                <a:tc>
                  <a:txBody>
                    <a:bodyPr/>
                    <a:lstStyle/>
                    <a:p>
                      <a:pPr algn="ctr" fontAlgn="b"/>
                      <a:r>
                        <a:rPr lang="en-US" sz="1000" b="0" i="0" u="none" strike="noStrike" dirty="0">
                          <a:latin typeface="Arial"/>
                        </a:rPr>
                        <a:t>8</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Recoverable Gas at Surface in </a:t>
                      </a:r>
                      <a:r>
                        <a:rPr lang="en-US" sz="1000" b="0" i="0" u="none" strike="noStrike" dirty="0" smtClean="0">
                          <a:latin typeface="Arial"/>
                        </a:rPr>
                        <a:t>Bcf</a:t>
                      </a:r>
                    </a:p>
                    <a:p>
                      <a:pPr algn="ctr" fontAlgn="b"/>
                      <a:endParaRPr lang="en-US" sz="1000" b="0" i="0" u="none" strike="noStrike" dirty="0">
                        <a:latin typeface="Arial"/>
                      </a:endParaRP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latin typeface="Arial"/>
                        </a:rPr>
                        <a:t> </a:t>
                      </a:r>
                    </a:p>
                  </a:txBody>
                  <a:tcPr marL="9525" marR="9525" marT="952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83758574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21507" name="Title 1"/>
          <p:cNvSpPr>
            <a:spLocks noGrp="1"/>
          </p:cNvSpPr>
          <p:nvPr>
            <p:ph type="title"/>
          </p:nvPr>
        </p:nvSpPr>
        <p:spPr/>
        <p:txBody>
          <a:bodyPr/>
          <a:lstStyle/>
          <a:p>
            <a:r>
              <a:rPr lang="en-US" altLang="en-US" dirty="0" smtClean="0"/>
              <a:t>Exercise 30a</a:t>
            </a:r>
          </a:p>
        </p:txBody>
      </p:sp>
      <p:sp>
        <p:nvSpPr>
          <p:cNvPr id="21508"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37356</TotalTime>
  <Words>756</Words>
  <Application>Microsoft Macintosh PowerPoint</Application>
  <PresentationFormat>On-screen Show (4:3)</PresentationFormat>
  <Paragraphs>129</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Default Design</vt:lpstr>
      <vt:lpstr>Exercise 30a</vt:lpstr>
      <vt:lpstr>Exercise 30a</vt:lpstr>
      <vt:lpstr>Introduction</vt:lpstr>
      <vt:lpstr>Most-Likely Area</vt:lpstr>
      <vt:lpstr>EODs for the Upper Units</vt:lpstr>
      <vt:lpstr>N:G times Porosity</vt:lpstr>
      <vt:lpstr>Time Thickness</vt:lpstr>
      <vt:lpstr>Computation Sheet</vt:lpstr>
      <vt:lpstr>Exercise 30a</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364</cp:revision>
  <cp:lastPrinted>2015-01-27T13:39:19Z</cp:lastPrinted>
  <dcterms:created xsi:type="dcterms:W3CDTF">2001-11-20T13:29:42Z</dcterms:created>
  <dcterms:modified xsi:type="dcterms:W3CDTF">2017-04-12T18:03:29Z</dcterms:modified>
</cp:coreProperties>
</file>